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rial Narrow"/>
      <p:regular r:id="rId16"/>
      <p:bold r:id="rId17"/>
      <p:italic r:id="rId18"/>
      <p:boldItalic r:id="rId19"/>
    </p:embeddedFont>
    <p:embeddedFont>
      <p:font typeface="Lora"/>
      <p:regular r:id="rId20"/>
      <p:bold r:id="rId21"/>
      <p:italic r:id="rId22"/>
      <p:boldItalic r:id="rId23"/>
    </p:embeddedFont>
    <p:embeddedFont>
      <p:font typeface="Pacifico"/>
      <p:regular r:id="rId24"/>
    </p:embeddedFont>
    <p:embeddedFont>
      <p:font typeface="Ultra"/>
      <p:regular r:id="rId25"/>
    </p:embeddedFont>
    <p:embeddedFont>
      <p:font typeface="Merriweather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ra-regular.fntdata"/><Relationship Id="rId22" Type="http://schemas.openxmlformats.org/officeDocument/2006/relationships/font" Target="fonts/Lora-italic.fntdata"/><Relationship Id="rId21" Type="http://schemas.openxmlformats.org/officeDocument/2006/relationships/font" Target="fonts/Lora-bold.fntdata"/><Relationship Id="rId24" Type="http://schemas.openxmlformats.org/officeDocument/2006/relationships/font" Target="fonts/Pacifico-regular.fntdata"/><Relationship Id="rId23" Type="http://schemas.openxmlformats.org/officeDocument/2006/relationships/font" Target="fonts/Lor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regular.fntdata"/><Relationship Id="rId25" Type="http://schemas.openxmlformats.org/officeDocument/2006/relationships/font" Target="fonts/Ultra-regular.fntdata"/><Relationship Id="rId28" Type="http://schemas.openxmlformats.org/officeDocument/2006/relationships/font" Target="fonts/Merriweather-italic.fntdata"/><Relationship Id="rId27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ialNarrow-bold.fntdata"/><Relationship Id="rId16" Type="http://schemas.openxmlformats.org/officeDocument/2006/relationships/font" Target="fonts/ArialNarrow-regular.fntdata"/><Relationship Id="rId19" Type="http://schemas.openxmlformats.org/officeDocument/2006/relationships/font" Target="fonts/ArialNarrow-boldItalic.fntdata"/><Relationship Id="rId18" Type="http://schemas.openxmlformats.org/officeDocument/2006/relationships/font" Target="fonts/ArialNarrow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025c7970d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025c7970d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25c7970d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25c7970d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025c7970d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025c7970d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25c7970d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025c7970d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025c7970d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025c7970d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042e0dab98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042e0dab98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025c7970d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025c7970d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25c7970d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025c7970d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025c7970d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025c7970d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3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VEC0_dBjhhpFTYK_EY_4x3P-lUfKzDr3/view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375" y="784400"/>
            <a:ext cx="7776901" cy="3664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90050" y="137900"/>
            <a:ext cx="784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FFFF00"/>
                </a:solidFill>
                <a:latin typeface="Merriweather"/>
                <a:ea typeface="Merriweather"/>
                <a:cs typeface="Merriweather"/>
                <a:sym typeface="Merriweather"/>
              </a:rPr>
              <a:t>27 Gennaio  1945 - 27 gennaio 2023.</a:t>
            </a:r>
            <a:endParaRPr sz="3000">
              <a:solidFill>
                <a:srgbClr val="FFFF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244450" y="142450"/>
            <a:ext cx="8520600" cy="9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acifico"/>
                <a:ea typeface="Pacifico"/>
                <a:cs typeface="Pacifico"/>
                <a:sym typeface="Pacifico"/>
              </a:rPr>
              <a:t>Quel che è accaduto non si può cancellare, ma si può impedire che accada di nuovo. 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acifico"/>
                <a:ea typeface="Pacifico"/>
                <a:cs typeface="Pacifico"/>
                <a:sym typeface="Pacifico"/>
              </a:rPr>
              <a:t>Anna Frank.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2" title="VID_20230127_12502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025" y="1540800"/>
            <a:ext cx="81599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93050" y="470650"/>
            <a:ext cx="8325900" cy="40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750">
                <a:solidFill>
                  <a:srgbClr val="FFFF00"/>
                </a:solidFill>
                <a:highlight>
                  <a:schemeClr val="dk1"/>
                </a:highlight>
                <a:latin typeface="Lora"/>
                <a:ea typeface="Lora"/>
                <a:cs typeface="Lora"/>
                <a:sym typeface="Lora"/>
              </a:rPr>
              <a:t>I</a:t>
            </a:r>
            <a:r>
              <a:rPr b="1" i="1" lang="it" sz="1750">
                <a:solidFill>
                  <a:srgbClr val="FFFF00"/>
                </a:solidFill>
                <a:highlight>
                  <a:srgbClr val="000000"/>
                </a:highlight>
                <a:latin typeface="Lora"/>
                <a:ea typeface="Lora"/>
                <a:cs typeface="Lora"/>
                <a:sym typeface="Lora"/>
              </a:rPr>
              <a:t>l percorso cui abbiamo dato il nome  “La settimana della memoria ”, ci ha permesso di conoscere meglio uno dei momenti più drammatici della nostra storia : la Shoah.</a:t>
            </a:r>
            <a:endParaRPr b="1" i="1" sz="1750">
              <a:solidFill>
                <a:srgbClr val="FFFF00"/>
              </a:solidFill>
              <a:highlight>
                <a:srgbClr val="000000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i="1" lang="it" sz="1750">
                <a:solidFill>
                  <a:srgbClr val="FFFF00"/>
                </a:solidFill>
                <a:highlight>
                  <a:srgbClr val="000000"/>
                </a:highlight>
                <a:latin typeface="Lora"/>
                <a:ea typeface="Lora"/>
                <a:cs typeface="Lora"/>
                <a:sym typeface="Lora"/>
              </a:rPr>
              <a:t>Dopo aver letto testi e ascoltato la testimonianza dei sopravvissuti  ci sembrava doveroso accogliere la richiesta di chi a ragione ci chiede di ricordare.</a:t>
            </a:r>
            <a:endParaRPr b="1" i="1" sz="1750">
              <a:solidFill>
                <a:srgbClr val="FFFF00"/>
              </a:solidFill>
              <a:highlight>
                <a:srgbClr val="000000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i="1" lang="it" sz="1750">
                <a:solidFill>
                  <a:srgbClr val="FFFF00"/>
                </a:solidFill>
                <a:highlight>
                  <a:schemeClr val="dk1"/>
                </a:highlight>
                <a:latin typeface="Lora"/>
                <a:ea typeface="Lora"/>
                <a:cs typeface="Lora"/>
                <a:sym typeface="Lora"/>
              </a:rPr>
              <a:t>Ricordare non solo per evitare che in futuro possa accadere qualcosa di simile ma ricordare soprattutto per restituire dignità alla memoria di chi, per la sola colpa di essere nato, è stato perseguitato e ucciso.</a:t>
            </a:r>
            <a:endParaRPr b="1" i="1" sz="1750">
              <a:solidFill>
                <a:srgbClr val="FFFF00"/>
              </a:solidFill>
              <a:highlight>
                <a:schemeClr val="dk1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750">
              <a:solidFill>
                <a:schemeClr val="lt1"/>
              </a:solidFill>
              <a:highlight>
                <a:srgbClr val="000000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000000"/>
              </a:highlight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-1142" l="13453" r="7313" t="0"/>
          <a:stretch/>
        </p:blipFill>
        <p:spPr>
          <a:xfrm rot="406275">
            <a:off x="7247625" y="3256899"/>
            <a:ext cx="1488125" cy="149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143625" y="142475"/>
            <a:ext cx="85206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acifico"/>
                <a:ea typeface="Pacifico"/>
                <a:cs typeface="Pacifico"/>
                <a:sym typeface="Pacifico"/>
              </a:rPr>
              <a:t>Lunedì 23 gennaio - venerdì 27 gennaio 2023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4650" l="0" r="0" t="5227"/>
          <a:stretch/>
        </p:blipFill>
        <p:spPr>
          <a:xfrm>
            <a:off x="311700" y="1359088"/>
            <a:ext cx="8520602" cy="347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210850" y="187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acifico"/>
                <a:ea typeface="Pacifico"/>
                <a:cs typeface="Pacifico"/>
                <a:sym typeface="Pacifico"/>
              </a:rPr>
              <a:t>Cinque parole chiave,una per ogni giorno.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1993300" y="630750"/>
            <a:ext cx="1781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>
                <a:latin typeface="Droid Serif"/>
                <a:ea typeface="Droid Serif"/>
                <a:cs typeface="Droid Serif"/>
                <a:sym typeface="Droid Serif"/>
              </a:rPr>
              <a:t>MEMORIA</a:t>
            </a:r>
            <a:endParaRPr sz="250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738675" y="715350"/>
            <a:ext cx="199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Ultra"/>
                <a:ea typeface="Ultra"/>
                <a:cs typeface="Ultra"/>
                <a:sym typeface="Ultra"/>
              </a:rPr>
              <a:t>INDIFFERENZA</a:t>
            </a:r>
            <a:endParaRPr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77" name="Google Shape;77;p16"/>
          <p:cNvSpPr txBox="1"/>
          <p:nvPr/>
        </p:nvSpPr>
        <p:spPr>
          <a:xfrm rot="319037">
            <a:off x="6727378" y="569115"/>
            <a:ext cx="582708" cy="36480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4500">
                <a:latin typeface="Arial Narrow"/>
                <a:ea typeface="Arial Narrow"/>
                <a:cs typeface="Arial Narrow"/>
                <a:sym typeface="Arial Narrow"/>
              </a:rPr>
              <a:t>FATTI </a:t>
            </a:r>
            <a:endParaRPr sz="45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83450" y="4236350"/>
            <a:ext cx="3115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>
                <a:latin typeface="Impact"/>
                <a:ea typeface="Impact"/>
                <a:cs typeface="Impact"/>
                <a:sym typeface="Impact"/>
              </a:rPr>
              <a:t>DISCRIMINAZIONE</a:t>
            </a:r>
            <a:endParaRPr sz="29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2276150" y="4605800"/>
            <a:ext cx="282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latin typeface="Pacifico"/>
                <a:ea typeface="Pacifico"/>
                <a:cs typeface="Pacifico"/>
                <a:sym typeface="Pacifico"/>
              </a:rPr>
              <a:t>CITTADINI</a:t>
            </a:r>
            <a:endParaRPr sz="22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7260825" y="1115550"/>
            <a:ext cx="1781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Abbiamo fatto ricerca con il dizionario, esaminato fonti storiche, citazioni d’autore, testi …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50" y="1106062"/>
            <a:ext cx="6059317" cy="32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5800" y="3932800"/>
            <a:ext cx="4523400" cy="12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7154950" y="2571750"/>
            <a:ext cx="1576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Letto e commentato gli articoli della nostra Costituzione.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94925" y="100175"/>
            <a:ext cx="8520600" cy="5727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00"/>
                </a:solidFill>
                <a:latin typeface="Pacifico"/>
                <a:ea typeface="Pacifico"/>
                <a:cs typeface="Pacifico"/>
                <a:sym typeface="Pacifico"/>
              </a:rPr>
              <a:t>Ogni giorno abbiamo dedicato del tempo alla lettura di queste storie …</a:t>
            </a:r>
            <a:endParaRPr>
              <a:solidFill>
                <a:srgbClr val="FFFF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94825"/>
            <a:ext cx="4857527" cy="348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6" y="1863025"/>
            <a:ext cx="4514504" cy="3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1572375" y="230975"/>
            <a:ext cx="5028000" cy="3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acifico"/>
                <a:ea typeface="Pacifico"/>
                <a:cs typeface="Pacifico"/>
                <a:sym typeface="Pacifico"/>
              </a:rPr>
              <a:t>Gam Gam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170100" y="1243675"/>
            <a:ext cx="5808600" cy="3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it" sz="1512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Abbiamo cantato “Gam Gam”.</a:t>
            </a:r>
            <a:endParaRPr sz="1512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it" sz="1512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La canzone riprende il quarto versetto </a:t>
            </a:r>
            <a:endParaRPr sz="1512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it" sz="1512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del salmo 23 di Davide, dall’Antico Testamento.</a:t>
            </a:r>
            <a:endParaRPr sz="1512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b="1" lang="it" sz="1512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“Anche se andassi per una valle oscura</a:t>
            </a:r>
            <a:endParaRPr b="1" sz="1512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b="1" lang="it" sz="1512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non temerei alcun male perché Tu sei sempre con me.</a:t>
            </a:r>
            <a:endParaRPr b="1" sz="1512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b="1" lang="it" sz="1512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Perchè tu sei il mio bastone, il mio supporto, </a:t>
            </a:r>
            <a:endParaRPr b="1" sz="1512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b="1" lang="it" sz="1512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con Te io mi sento tranquillo”.</a:t>
            </a:r>
            <a:br>
              <a:rPr lang="it" sz="1465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</a:br>
            <a:r>
              <a:rPr lang="it" sz="1465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                                      </a:t>
            </a:r>
            <a:r>
              <a:rPr i="1" lang="it" sz="1461">
                <a:solidFill>
                  <a:srgbClr val="202122"/>
                </a:solidFill>
                <a:latin typeface="Pacifico"/>
                <a:ea typeface="Pacifico"/>
                <a:cs typeface="Pacifico"/>
                <a:sym typeface="Pacifico"/>
              </a:rPr>
              <a:t>Gam gam gam kiy elekh' , Be be gey tzal'mavet</a:t>
            </a:r>
            <a:endParaRPr i="1" sz="1461">
              <a:solidFill>
                <a:srgbClr val="20212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i="1" lang="it" sz="1461">
                <a:solidFill>
                  <a:srgbClr val="202122"/>
                </a:solidFill>
                <a:latin typeface="Pacifico"/>
                <a:ea typeface="Pacifico"/>
                <a:cs typeface="Pacifico"/>
                <a:sym typeface="Pacifico"/>
              </a:rPr>
              <a:t>                                           Lo lo lo iyra ra   Kiy Ata imadiy</a:t>
            </a:r>
            <a:r>
              <a:rPr lang="it" sz="1461">
                <a:solidFill>
                  <a:srgbClr val="202122"/>
                </a:solidFill>
                <a:latin typeface="Pacifico"/>
                <a:ea typeface="Pacifico"/>
                <a:cs typeface="Pacifico"/>
                <a:sym typeface="Pacifico"/>
              </a:rPr>
              <a:t>  </a:t>
            </a:r>
            <a:endParaRPr sz="1461">
              <a:solidFill>
                <a:srgbClr val="20212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i="1" lang="it" sz="1461">
                <a:solidFill>
                  <a:srgbClr val="202122"/>
                </a:solidFill>
                <a:latin typeface="Pacifico"/>
                <a:ea typeface="Pacifico"/>
                <a:cs typeface="Pacifico"/>
                <a:sym typeface="Pacifico"/>
              </a:rPr>
              <a:t>                                                  Šihiiv'tekha umišan'tekha</a:t>
            </a:r>
            <a:endParaRPr i="1" sz="1461">
              <a:solidFill>
                <a:srgbClr val="20212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rPr i="1" lang="it" sz="1461">
                <a:solidFill>
                  <a:srgbClr val="202122"/>
                </a:solidFill>
                <a:latin typeface="Pacifico"/>
                <a:ea typeface="Pacifico"/>
                <a:cs typeface="Pacifico"/>
                <a:sym typeface="Pacifico"/>
              </a:rPr>
              <a:t>                                                              Hema hema ienachmuniy</a:t>
            </a:r>
            <a:r>
              <a:rPr lang="it" sz="1461">
                <a:solidFill>
                  <a:srgbClr val="202122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endParaRPr sz="1627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6224" y="3134249"/>
            <a:ext cx="2896075" cy="186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5575" y="550775"/>
            <a:ext cx="3731026" cy="232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25" y="9600"/>
            <a:ext cx="1534750" cy="12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137950" y="77250"/>
            <a:ext cx="883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320">
                <a:latin typeface="Pacifico"/>
                <a:ea typeface="Pacifico"/>
                <a:cs typeface="Pacifico"/>
                <a:sym typeface="Pacifico"/>
              </a:rPr>
              <a:t>Lezione live con P. Mirti autore de “Il campione e la bambina”</a:t>
            </a:r>
            <a:endParaRPr sz="232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49950"/>
            <a:ext cx="8462500" cy="428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163900" y="50900"/>
            <a:ext cx="8921100" cy="9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00"/>
                </a:solidFill>
                <a:latin typeface="Pacifico"/>
                <a:ea typeface="Pacifico"/>
                <a:cs typeface="Pacifico"/>
                <a:sym typeface="Pacifico"/>
              </a:rPr>
              <a:t>Abbiamo rappresentato con il disegno le nostre emozioni, le suggestioni…</a:t>
            </a:r>
            <a:endParaRPr>
              <a:solidFill>
                <a:srgbClr val="FFFF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900" y="1388375"/>
            <a:ext cx="8579351" cy="351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689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235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“Condividere il nostro lavoro è stato un modo per rispondere all’appello di quanti chiedono di mantenere vivo il ricordo e così dare un nostro piccolo contributo alla lotta contro la violenza, i pregiudizi, l’esclusione e la non accettazione dell’altro.</a:t>
            </a:r>
            <a:endParaRPr b="1" i="1" sz="235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235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Ci auguriamo di suscitare un pensiero, una preghiera, una riflessione in chiunque si trovi davanti a questi semplici disegni”.</a:t>
            </a:r>
            <a:endParaRPr b="1" i="1" sz="235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235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I ragazzi delle classi quinte </a:t>
            </a:r>
            <a:endParaRPr b="1" i="1" sz="235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235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del plesso Marco Polo.</a:t>
            </a:r>
            <a:endParaRPr b="1" i="1" sz="235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1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